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9" r:id="rId4"/>
    <p:sldId id="265" r:id="rId5"/>
    <p:sldId id="264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58" r:id="rId19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174" userDrawn="1">
          <p15:clr>
            <a:srgbClr val="A4A3A4"/>
          </p15:clr>
        </p15:guide>
        <p15:guide id="3" pos="50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7FD"/>
    <a:srgbClr val="2E2F8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14E7E-F0D8-4AAD-A9B9-07AC928CA4BC}" v="2" dt="2024-02-27T15:11:33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86763"/>
  </p:normalViewPr>
  <p:slideViewPr>
    <p:cSldViewPr snapToGrid="0" snapToObjects="1" showGuides="1">
      <p:cViewPr>
        <p:scale>
          <a:sx n="60" d="100"/>
          <a:sy n="60" d="100"/>
        </p:scale>
        <p:origin x="-836" y="344"/>
      </p:cViewPr>
      <p:guideLst>
        <p:guide orient="horz" pos="822"/>
        <p:guide pos="7174"/>
        <p:guide pos="506"/>
        <p:guide orient="horz"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8" d="100"/>
          <a:sy n="148" d="100"/>
        </p:scale>
        <p:origin x="41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AFC604-1B2E-234A-99C7-075CBB6B8E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31C5C0-7DF1-0740-B72A-1D11D9DB10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946D-50A8-824B-88D9-318F79B417F8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D9081B-867C-FA4B-9B6F-5B6A2B8DA7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99FDD5-5640-8C45-97D2-C6F9E8173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DF44-BB74-1146-B136-34F8B552CC2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64206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5C808-5DDE-4943-972F-E93922721E35}"/>
              </a:ext>
            </a:extLst>
          </p:cNvPr>
          <p:cNvSpPr/>
          <p:nvPr userDrawn="1"/>
        </p:nvSpPr>
        <p:spPr>
          <a:xfrm>
            <a:off x="2001520" y="1381760"/>
            <a:ext cx="10109200" cy="3474720"/>
          </a:xfrm>
          <a:prstGeom prst="rect">
            <a:avLst/>
          </a:prstGeom>
          <a:solidFill>
            <a:srgbClr val="F5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5489F8-FD42-9B4A-BED5-62DCE6DA0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304"/>
          <a:stretch/>
        </p:blipFill>
        <p:spPr>
          <a:xfrm>
            <a:off x="0" y="-1"/>
            <a:ext cx="7167405" cy="5146965"/>
          </a:xfrm>
          <a:prstGeom prst="rect">
            <a:avLst/>
          </a:prstGeom>
        </p:spPr>
      </p:pic>
      <p:sp>
        <p:nvSpPr>
          <p:cNvPr id="13" name="Forma libre 12">
            <a:extLst>
              <a:ext uri="{FF2B5EF4-FFF2-40B4-BE49-F238E27FC236}">
                <a16:creationId xmlns:a16="http://schemas.microsoft.com/office/drawing/2014/main" id="{E9DC846E-594E-BF41-8FD4-25ED315E4390}"/>
              </a:ext>
            </a:extLst>
          </p:cNvPr>
          <p:cNvSpPr/>
          <p:nvPr userDrawn="1"/>
        </p:nvSpPr>
        <p:spPr>
          <a:xfrm>
            <a:off x="0" y="2394857"/>
            <a:ext cx="5881255" cy="1527162"/>
          </a:xfrm>
          <a:custGeom>
            <a:avLst/>
            <a:gdLst>
              <a:gd name="connsiteX0" fmla="*/ 0 w 5585989"/>
              <a:gd name="connsiteY0" fmla="*/ 0 h 1527162"/>
              <a:gd name="connsiteX1" fmla="*/ 5585989 w 5585989"/>
              <a:gd name="connsiteY1" fmla="*/ 0 h 1527162"/>
              <a:gd name="connsiteX2" fmla="*/ 5040472 w 5585989"/>
              <a:gd name="connsiteY2" fmla="*/ 1527162 h 1527162"/>
              <a:gd name="connsiteX3" fmla="*/ 0 w 5585989"/>
              <a:gd name="connsiteY3" fmla="*/ 1527162 h 15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989" h="1527162">
                <a:moveTo>
                  <a:pt x="0" y="0"/>
                </a:moveTo>
                <a:lnTo>
                  <a:pt x="5585989" y="0"/>
                </a:lnTo>
                <a:lnTo>
                  <a:pt x="5040472" y="1527162"/>
                </a:lnTo>
                <a:lnTo>
                  <a:pt x="0" y="152716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A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D9FAAD-1516-0A41-B589-CFD67147B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44" y="2544422"/>
            <a:ext cx="3580268" cy="12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5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6B14C-8F45-8D47-BACE-5BCAD5A7E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F1D4FA-D26F-AB45-AC87-283DFBECE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271310-D160-3E46-A365-4BB5DFB5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93494-906B-014C-A32A-E417069B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062798-F09B-F64D-ABDB-2DC06B1A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3215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A8B779-32E8-F942-A736-403180F45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9A5FE8-EF6D-9E46-8654-C01DF1703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0DA45-7200-3649-B81B-159A29D7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30B93C-865C-854C-B1F5-49903DF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12351-3C1B-AA4C-939F-6DC38DCD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9168A5-9C30-3840-B5F0-7AE7AB291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423" y="199539"/>
            <a:ext cx="1275009" cy="437328"/>
          </a:xfrm>
          <a:prstGeom prst="rect">
            <a:avLst/>
          </a:prstGeom>
        </p:spPr>
      </p:pic>
      <p:sp>
        <p:nvSpPr>
          <p:cNvPr id="39" name="Forma libre 38">
            <a:extLst>
              <a:ext uri="{FF2B5EF4-FFF2-40B4-BE49-F238E27FC236}">
                <a16:creationId xmlns:a16="http://schemas.microsoft.com/office/drawing/2014/main" id="{67E66B81-6518-3D45-A756-4BB801920A20}"/>
              </a:ext>
            </a:extLst>
          </p:cNvPr>
          <p:cNvSpPr/>
          <p:nvPr userDrawn="1"/>
        </p:nvSpPr>
        <p:spPr>
          <a:xfrm rot="2497591" flipH="1">
            <a:off x="97791" y="-100186"/>
            <a:ext cx="99264" cy="555562"/>
          </a:xfrm>
          <a:custGeom>
            <a:avLst/>
            <a:gdLst>
              <a:gd name="connsiteX0" fmla="*/ 37599 w 99264"/>
              <a:gd name="connsiteY0" fmla="*/ 29501 h 555562"/>
              <a:gd name="connsiteX1" fmla="*/ 4402 w 99264"/>
              <a:gd name="connsiteY1" fmla="*/ 0 h 555562"/>
              <a:gd name="connsiteX2" fmla="*/ 0 w 99264"/>
              <a:gd name="connsiteY2" fmla="*/ 1123 h 555562"/>
              <a:gd name="connsiteX3" fmla="*/ 0 w 99264"/>
              <a:gd name="connsiteY3" fmla="*/ 555562 h 555562"/>
              <a:gd name="connsiteX4" fmla="*/ 37599 w 99264"/>
              <a:gd name="connsiteY4" fmla="*/ 513252 h 555562"/>
              <a:gd name="connsiteX5" fmla="*/ 99264 w 99264"/>
              <a:gd name="connsiteY5" fmla="*/ 84301 h 555562"/>
              <a:gd name="connsiteX6" fmla="*/ 61665 w 99264"/>
              <a:gd name="connsiteY6" fmla="*/ 50888 h 555562"/>
              <a:gd name="connsiteX7" fmla="*/ 61665 w 99264"/>
              <a:gd name="connsiteY7" fmla="*/ 486172 h 555562"/>
              <a:gd name="connsiteX8" fmla="*/ 99264 w 99264"/>
              <a:gd name="connsiteY8" fmla="*/ 443862 h 55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264" h="555562">
                <a:moveTo>
                  <a:pt x="37599" y="29501"/>
                </a:moveTo>
                <a:lnTo>
                  <a:pt x="4402" y="0"/>
                </a:lnTo>
                <a:lnTo>
                  <a:pt x="0" y="1123"/>
                </a:lnTo>
                <a:lnTo>
                  <a:pt x="0" y="555562"/>
                </a:lnTo>
                <a:lnTo>
                  <a:pt x="37599" y="513252"/>
                </a:lnTo>
                <a:close/>
                <a:moveTo>
                  <a:pt x="99264" y="84301"/>
                </a:moveTo>
                <a:lnTo>
                  <a:pt x="61665" y="50888"/>
                </a:lnTo>
                <a:lnTo>
                  <a:pt x="61665" y="486172"/>
                </a:lnTo>
                <a:lnTo>
                  <a:pt x="99264" y="443862"/>
                </a:lnTo>
                <a:close/>
              </a:path>
            </a:pathLst>
          </a:custGeom>
          <a:solidFill>
            <a:srgbClr val="2E2F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7" name="Forma libre 36">
            <a:extLst>
              <a:ext uri="{FF2B5EF4-FFF2-40B4-BE49-F238E27FC236}">
                <a16:creationId xmlns:a16="http://schemas.microsoft.com/office/drawing/2014/main" id="{B52E1C6F-562A-ED47-8F0B-67C24CACC7F8}"/>
              </a:ext>
            </a:extLst>
          </p:cNvPr>
          <p:cNvSpPr/>
          <p:nvPr userDrawn="1"/>
        </p:nvSpPr>
        <p:spPr>
          <a:xfrm rot="2497591" flipH="1">
            <a:off x="98176" y="151613"/>
            <a:ext cx="45719" cy="415863"/>
          </a:xfrm>
          <a:custGeom>
            <a:avLst/>
            <a:gdLst>
              <a:gd name="connsiteX0" fmla="*/ 45719 w 45719"/>
              <a:gd name="connsiteY0" fmla="*/ 0 h 415863"/>
              <a:gd name="connsiteX1" fmla="*/ 0 w 45719"/>
              <a:gd name="connsiteY1" fmla="*/ 0 h 415863"/>
              <a:gd name="connsiteX2" fmla="*/ 0 w 45719"/>
              <a:gd name="connsiteY2" fmla="*/ 415863 h 415863"/>
              <a:gd name="connsiteX3" fmla="*/ 45719 w 45719"/>
              <a:gd name="connsiteY3" fmla="*/ 364416 h 41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415863">
                <a:moveTo>
                  <a:pt x="45719" y="0"/>
                </a:moveTo>
                <a:lnTo>
                  <a:pt x="0" y="0"/>
                </a:lnTo>
                <a:lnTo>
                  <a:pt x="0" y="415863"/>
                </a:lnTo>
                <a:lnTo>
                  <a:pt x="45719" y="36441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3367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9BE1E3-0E88-8247-A4F0-E8C529A3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04"/>
            <a:ext cx="12192000" cy="68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7B6FF-5C98-AE4D-B326-4B687404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DFD89C-6EDA-6A42-931F-F4CB47004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C0B50-9737-5848-AFA7-E35091AC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D1D0D7-44BE-E040-B120-1FE8677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5DA1E6-DD41-D24F-93EA-F62DDCD0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F236B2-864A-A74F-B7AB-27947AEF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856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7C958-0F35-5145-82BE-FB23F968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0EBAF9-E6A5-F743-95E5-71D3F1173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A386E-35C3-A047-8BFA-51C4134A9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F74A33-25B1-AD4A-B6A0-F9A9FDF68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66F761-F581-544B-8999-7F4E3E1E4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808707-214A-4F47-9351-5008D642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0AAD69-25BC-DF49-977D-103FA6E5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4789F90-38DD-DB42-B57E-4CEDD5EB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60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7C536-C1DD-E84B-8657-87E496F9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B0C43C-8AC4-2C41-B4B9-17D75257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81A2A8-3ACC-BB46-838C-BB3C5029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6073-4210-024F-BD88-C107FEA6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33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7A8FEC-B7B6-B14B-8099-50AA5E7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EF256-7A60-2142-99BF-25579D2B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F8CED5-4C40-C445-A1D6-1353880B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51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556C3-33D3-254A-871E-49C8D1BB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4973B-CE7C-284A-BBB9-785DA28FF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3A5675-07F6-B842-AEC8-A86FCB10F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EFEA9-935D-D44B-9DBA-2C7F74BB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E5963-58C0-154D-B2C4-37D71A05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F27FCC-00CA-2145-BF0C-051B9E5B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240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B1C07-1D26-6342-A5F8-4C20F3F1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49492C-8BCE-404B-8075-635C0ED5C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3AF18-4AD1-2045-AEE8-5BD23BA21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BF523-9E7B-AC46-BD68-F9AB32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9D724-7CB3-C146-9C07-68496AB6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8DCA2-3D19-AA4E-91D1-53FA7ECD7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928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156E9-9EA2-5C49-BF2D-DA8882B3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9506E3-E6CC-754C-822A-0CF1F152E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94452-0F35-FB43-9ED9-B159E7D65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73F6-52E1-F140-98F8-070E16270793}" type="datetimeFigureOut">
              <a:rPr lang="es-PA" smtClean="0"/>
              <a:t>02/27/2024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60D2B-68E7-E840-8EAD-A155D1E49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C25AF-1F86-FB42-B7BA-A4CC03D00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E7502-A9C9-9544-ADA3-01C33EADF3C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927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31CEA1E2-A5CC-CD45-9C5F-724B0665029B}"/>
              </a:ext>
            </a:extLst>
          </p:cNvPr>
          <p:cNvSpPr txBox="1"/>
          <p:nvPr/>
        </p:nvSpPr>
        <p:spPr>
          <a:xfrm>
            <a:off x="0" y="226902"/>
            <a:ext cx="12150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a typeface="ＭＳ Ｐゴシック" pitchFamily="34" charset="-128"/>
              </a:rPr>
              <a:t>Casa Matriz/Sucursales, Cajeros Automáticos y Agencias por Provincia </a:t>
            </a:r>
            <a:br>
              <a:rPr lang="es-ES" sz="2400" b="1" dirty="0">
                <a:ea typeface="ＭＳ Ｐゴシック" pitchFamily="34" charset="-128"/>
              </a:rPr>
            </a:br>
            <a:r>
              <a:rPr lang="es-ES" sz="2400" b="1" dirty="0">
                <a:ea typeface="ＭＳ Ｐゴシック" pitchFamily="34" charset="-128"/>
              </a:rPr>
              <a:t>ENERO  2024</a:t>
            </a:r>
            <a:endParaRPr lang="es-P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075128-8834-B79D-844F-9E95D2EFF218}"/>
              </a:ext>
            </a:extLst>
          </p:cNvPr>
          <p:cNvSpPr txBox="1"/>
          <p:nvPr/>
        </p:nvSpPr>
        <p:spPr>
          <a:xfrm>
            <a:off x="6239436" y="1442053"/>
            <a:ext cx="5683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1200" b="1" dirty="0">
                <a:ea typeface="ＭＳ Ｐゴシック" pitchFamily="34" charset="-128"/>
              </a:rPr>
              <a:t>Instrucciones: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1.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las provincias para ver 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2. Para volver al mapa haga </a:t>
            </a:r>
            <a:r>
              <a:rPr lang="es-ES" sz="1200" dirty="0" err="1">
                <a:ea typeface="ＭＳ Ｐゴシック" pitchFamily="34" charset="-128"/>
              </a:rPr>
              <a:t>click</a:t>
            </a:r>
            <a:r>
              <a:rPr lang="es-ES" sz="1200" dirty="0">
                <a:ea typeface="ＭＳ Ｐゴシック" pitchFamily="34" charset="-128"/>
              </a:rPr>
              <a:t> sobre cualquier parte de las diapositivas de 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información individual</a:t>
            </a:r>
          </a:p>
          <a:p>
            <a:pPr eaLnBrk="1" hangingPunct="1">
              <a:spcBef>
                <a:spcPct val="50000"/>
              </a:spcBef>
            </a:pPr>
            <a:r>
              <a:rPr lang="es-ES" sz="1200" dirty="0">
                <a:ea typeface="ＭＳ Ｐゴシック" pitchFamily="34" charset="-128"/>
              </a:rPr>
              <a:t>3. Para cerrar la presentación presione la tecla </a:t>
            </a:r>
            <a:r>
              <a:rPr lang="es-ES" sz="1200" dirty="0" err="1">
                <a:ea typeface="ＭＳ Ｐゴシック" pitchFamily="34" charset="-128"/>
              </a:rPr>
              <a:t>Esc</a:t>
            </a:r>
            <a:endParaRPr lang="es-ES" sz="1200" dirty="0">
              <a:ea typeface="ＭＳ Ｐゴシック" pitchFamily="34" charset="-128"/>
            </a:endParaRPr>
          </a:p>
          <a:p>
            <a:pPr algn="ctr"/>
            <a:endParaRPr lang="es-PA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99DF72E-4170-BD1E-A7D7-9575EBB6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2815890"/>
            <a:ext cx="5399648" cy="269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39735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(1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947325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982133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367766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370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1,652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id="{ED26C8B8-D687-261D-599B-3ED4DAC2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1447"/>
              </p:ext>
            </p:extLst>
          </p:nvPr>
        </p:nvGraphicFramePr>
        <p:xfrm>
          <a:off x="2071721" y="3014187"/>
          <a:ext cx="8865217" cy="3295650"/>
        </p:xfrm>
        <a:graphic>
          <a:graphicData uri="http://schemas.openxmlformats.org/drawingml/2006/table">
            <a:tbl>
              <a:tblPr/>
              <a:tblGrid>
                <a:gridCol w="378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3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t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Latinoamericano de Comercio Exterior, S.A. (BLADEX)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Keb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Hana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Mega International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Co.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Inteligo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Ltd.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ITAÚ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70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GNB Sudameris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017782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86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(2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370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1,652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3 Tabla">
            <a:extLst>
              <a:ext uri="{FF2B5EF4-FFF2-40B4-BE49-F238E27FC236}">
                <a16:creationId xmlns:a16="http://schemas.microsoft.com/office/drawing/2014/main" id="{6EB4F0EA-AE4F-F78A-3E2C-8A7210ECB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964679"/>
              </p:ext>
            </p:extLst>
          </p:nvPr>
        </p:nvGraphicFramePr>
        <p:xfrm>
          <a:off x="2233086" y="3428336"/>
          <a:ext cx="8865218" cy="2876775"/>
        </p:xfrm>
        <a:graphic>
          <a:graphicData uri="http://schemas.openxmlformats.org/drawingml/2006/table">
            <a:tbl>
              <a:tblPr/>
              <a:tblGrid>
                <a:gridCol w="342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Occidente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Popular Bank Ltd.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 of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Crédito del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Overseas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MMG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5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(3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90" y="1359701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80426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370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1,652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05DBCA70-307C-BC05-7B1C-314BED4FA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15110"/>
              </p:ext>
            </p:extLst>
          </p:nvPr>
        </p:nvGraphicFramePr>
        <p:xfrm>
          <a:off x="2233086" y="3450427"/>
          <a:ext cx="8865220" cy="2835507"/>
        </p:xfrm>
        <a:graphic>
          <a:graphicData uri="http://schemas.openxmlformats.org/drawingml/2006/table">
            <a:tbl>
              <a:tblPr/>
              <a:tblGrid>
                <a:gridCol w="3358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</a:t>
                      </a:r>
                      <a:r>
                        <a:rPr lang="es-PA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 Pichincha  Panamá,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BHD International Bank (Panamá)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Banisi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Andorra (Panamá) S. 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BBP BANK, S.A.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471" marR="6471" marT="64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388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Prival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S.A.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06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Lafise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Panamá S.A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471" marR="6471" marT="6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4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Panamá (4 de 4)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" descr="m panamá">
            <a:extLst>
              <a:ext uri="{FF2B5EF4-FFF2-40B4-BE49-F238E27FC236}">
                <a16:creationId xmlns:a16="http://schemas.microsoft.com/office/drawing/2014/main" id="{3176D2D1-4383-8237-3CF0-8B66C72C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59701"/>
            <a:ext cx="5153832" cy="19582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61">
            <a:extLst>
              <a:ext uri="{FF2B5EF4-FFF2-40B4-BE49-F238E27FC236}">
                <a16:creationId xmlns:a16="http://schemas.microsoft.com/office/drawing/2014/main" id="{7A2F460D-F505-3C6B-47D4-1237EF73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50" y="1327428"/>
            <a:ext cx="3508416" cy="27699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C6E00-50FD-8239-D7D8-AE8F8D0C4C8D}"/>
              </a:ext>
            </a:extLst>
          </p:cNvPr>
          <p:cNvSpPr txBox="1">
            <a:spLocks noChangeArrowheads="1"/>
          </p:cNvSpPr>
          <p:nvPr/>
        </p:nvSpPr>
        <p:spPr>
          <a:xfrm>
            <a:off x="7492048" y="1681807"/>
            <a:ext cx="3508418" cy="155080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1,713,070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74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370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</a:t>
            </a:r>
            <a:r>
              <a:rPr lang="es-ES" sz="800" dirty="0"/>
              <a:t>1,652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</a:t>
            </a:r>
            <a:r>
              <a:rPr lang="es-ES" sz="800" dirty="0"/>
              <a:t>: 77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000" dirty="0"/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graphicFrame>
        <p:nvGraphicFramePr>
          <p:cNvPr id="6" name="1 Tabla">
            <a:extLst>
              <a:ext uri="{FF2B5EF4-FFF2-40B4-BE49-F238E27FC236}">
                <a16:creationId xmlns:a16="http://schemas.microsoft.com/office/drawing/2014/main" id="{0DDAD2E9-0260-BA08-DC4B-67739F1E0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1026"/>
              </p:ext>
            </p:extLst>
          </p:nvPr>
        </p:nvGraphicFramePr>
        <p:xfrm>
          <a:off x="2233086" y="3277719"/>
          <a:ext cx="8872510" cy="3173920"/>
        </p:xfrm>
        <a:graphic>
          <a:graphicData uri="http://schemas.openxmlformats.org/drawingml/2006/table">
            <a:tbl>
              <a:tblPr/>
              <a:tblGrid>
                <a:gridCol w="306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5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La Hipotecaria,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2006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Bancolombia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0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Pacific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Bank, S.A.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Ficohsa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(Panamá),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 Bogotá,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Internacional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BPR 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Bi-Bank,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Atlas Bank (Panamá),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4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and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Commercial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China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ASB Bank Corp.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5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7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CE673-B790-2A4B-71C6-2DBD1896F18D}"/>
              </a:ext>
            </a:extLst>
          </p:cNvPr>
          <p:cNvSpPr txBox="1">
            <a:spLocks noChangeArrowheads="1"/>
          </p:cNvSpPr>
          <p:nvPr/>
        </p:nvSpPr>
        <p:spPr>
          <a:xfrm>
            <a:off x="943438" y="518319"/>
            <a:ext cx="10193133" cy="36032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/>
              <a:t>Herrera</a:t>
            </a:r>
          </a:p>
        </p:txBody>
      </p:sp>
      <p:pic>
        <p:nvPicPr>
          <p:cNvPr id="4" name="Picture 12" descr="m herrera">
            <a:extLst>
              <a:ext uri="{FF2B5EF4-FFF2-40B4-BE49-F238E27FC236}">
                <a16:creationId xmlns:a16="http://schemas.microsoft.com/office/drawing/2014/main" id="{B60D81A9-B967-6083-CDCE-FFCB02843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124014"/>
            <a:ext cx="6315925" cy="2320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72">
            <a:extLst>
              <a:ext uri="{FF2B5EF4-FFF2-40B4-BE49-F238E27FC236}">
                <a16:creationId xmlns:a16="http://schemas.microsoft.com/office/drawing/2014/main" id="{97D75371-F836-C4C4-5054-82DACEEDC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96" y="1108664"/>
            <a:ext cx="3900676" cy="466725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A112614-E449-4511-C8CA-1BF8E4AA3258}"/>
              </a:ext>
            </a:extLst>
          </p:cNvPr>
          <p:cNvSpPr txBox="1">
            <a:spLocks noChangeArrowheads="1"/>
          </p:cNvSpPr>
          <p:nvPr/>
        </p:nvSpPr>
        <p:spPr>
          <a:xfrm>
            <a:off x="7235896" y="1621166"/>
            <a:ext cx="3900676" cy="18078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109,955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18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</a:t>
            </a:r>
            <a:r>
              <a:rPr lang="es-ES" sz="1100" dirty="0"/>
              <a:t> 24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</a:t>
            </a:r>
            <a:r>
              <a:rPr lang="es-ES" sz="1100" dirty="0"/>
              <a:t>80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Establecimientos:</a:t>
            </a:r>
            <a:r>
              <a:rPr lang="es-ES" sz="1100" dirty="0"/>
              <a:t> 1</a:t>
            </a:r>
          </a:p>
        </p:txBody>
      </p:sp>
      <p:graphicFrame>
        <p:nvGraphicFramePr>
          <p:cNvPr id="7" name="1 Tabla">
            <a:extLst>
              <a:ext uri="{FF2B5EF4-FFF2-40B4-BE49-F238E27FC236}">
                <a16:creationId xmlns:a16="http://schemas.microsoft.com/office/drawing/2014/main" id="{E95E0C07-0627-1D51-610F-2B084C8A37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08221"/>
              </p:ext>
            </p:extLst>
          </p:nvPr>
        </p:nvGraphicFramePr>
        <p:xfrm>
          <a:off x="839787" y="3444350"/>
          <a:ext cx="10296785" cy="3135796"/>
        </p:xfrm>
        <a:graphic>
          <a:graphicData uri="http://schemas.openxmlformats.org/drawingml/2006/table">
            <a:tbl>
              <a:tblPr/>
              <a:tblGrid>
                <a:gridCol w="432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Credicorp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Global Bank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1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Banistmo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Mercantil Banco, S.A..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00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40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Multibank</a:t>
                      </a:r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3" name="8 CuadroTexto">
            <a:extLst>
              <a:ext uri="{FF2B5EF4-FFF2-40B4-BE49-F238E27FC236}">
                <a16:creationId xmlns:a16="http://schemas.microsoft.com/office/drawing/2014/main" id="{525FDFBD-1911-2E92-1B7C-07D32CF362A7}"/>
              </a:ext>
            </a:extLst>
          </p:cNvPr>
          <p:cNvSpPr txBox="1"/>
          <p:nvPr/>
        </p:nvSpPr>
        <p:spPr>
          <a:xfrm>
            <a:off x="839787" y="655625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209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19453B-F8C5-1F70-8BA3-3A746B2C2438}"/>
              </a:ext>
            </a:extLst>
          </p:cNvPr>
          <p:cNvSpPr txBox="1">
            <a:spLocks noChangeArrowheads="1"/>
          </p:cNvSpPr>
          <p:nvPr/>
        </p:nvSpPr>
        <p:spPr>
          <a:xfrm>
            <a:off x="1004619" y="634999"/>
            <a:ext cx="10172897" cy="504919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/>
              <a:t>Los Santos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A2C3F01-BCCB-A740-7BAF-128E9F2DD841}"/>
              </a:ext>
            </a:extLst>
          </p:cNvPr>
          <p:cNvSpPr txBox="1">
            <a:spLocks noChangeArrowheads="1"/>
          </p:cNvSpPr>
          <p:nvPr/>
        </p:nvSpPr>
        <p:spPr>
          <a:xfrm>
            <a:off x="7508176" y="1634769"/>
            <a:ext cx="3658803" cy="18002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Población:</a:t>
            </a:r>
            <a:r>
              <a:rPr lang="es-ES" sz="1100" dirty="0"/>
              <a:t> 89,592 </a:t>
            </a:r>
            <a:r>
              <a:rPr lang="es-ES" sz="1100" b="1" dirty="0"/>
              <a:t>(Censo 2010)</a:t>
            </a:r>
            <a:endParaRPr lang="es-ES" sz="11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100" b="1" dirty="0"/>
              <a:t>Distritos: </a:t>
            </a:r>
            <a:r>
              <a:rPr lang="es-ES" sz="1100" dirty="0"/>
              <a:t>7 </a:t>
            </a:r>
            <a:r>
              <a:rPr lang="es-ES" sz="11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Distritos con bancos: </a:t>
            </a:r>
            <a:r>
              <a:rPr lang="es-ES" sz="1100" dirty="0"/>
              <a:t>7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Bancos presentes: </a:t>
            </a:r>
            <a:r>
              <a:rPr lang="es-ES" sz="1100" dirty="0"/>
              <a:t>9</a:t>
            </a:r>
            <a:endParaRPr lang="es-ES" sz="11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Casa Matriz y Sucursales: </a:t>
            </a:r>
            <a:r>
              <a:rPr lang="es-ES" sz="11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Cajeros automáticos: 49</a:t>
            </a:r>
            <a:endParaRPr lang="es-ES" sz="11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100" b="1" dirty="0"/>
              <a:t>Agencias y Otros </a:t>
            </a:r>
            <a:r>
              <a:rPr lang="es-ES" sz="1200" b="1" dirty="0"/>
              <a:t>Establecimientos: </a:t>
            </a:r>
            <a:r>
              <a:rPr lang="es-ES" sz="1200" dirty="0"/>
              <a:t>1</a:t>
            </a:r>
          </a:p>
        </p:txBody>
      </p:sp>
      <p:pic>
        <p:nvPicPr>
          <p:cNvPr id="4" name="Picture 13" descr="m los santos">
            <a:extLst>
              <a:ext uri="{FF2B5EF4-FFF2-40B4-BE49-F238E27FC236}">
                <a16:creationId xmlns:a16="http://schemas.microsoft.com/office/drawing/2014/main" id="{C03239C3-DA4E-1902-F124-E18074A7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57" y="1208087"/>
            <a:ext cx="6288249" cy="228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15">
            <a:extLst>
              <a:ext uri="{FF2B5EF4-FFF2-40B4-BE49-F238E27FC236}">
                <a16:creationId xmlns:a16="http://schemas.microsoft.com/office/drawing/2014/main" id="{C4B450C4-3EDB-361C-AF60-2FD5F4078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177" y="1139919"/>
            <a:ext cx="3658803" cy="466725"/>
          </a:xfrm>
          <a:prstGeom prst="rect">
            <a:avLst/>
          </a:prstGeom>
          <a:solidFill>
            <a:srgbClr val="99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/>
              <a:t>Data General de</a:t>
            </a:r>
          </a:p>
          <a:p>
            <a:pPr algn="ctr" eaLnBrk="1" hangingPunct="1"/>
            <a:r>
              <a:rPr lang="es-ES" sz="1200" b="1"/>
              <a:t>la Provincia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D89D6354-A13D-035F-CB61-00EA5F5B2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663264"/>
              </p:ext>
            </p:extLst>
          </p:nvPr>
        </p:nvGraphicFramePr>
        <p:xfrm>
          <a:off x="1004619" y="3560310"/>
          <a:ext cx="10162360" cy="2892878"/>
        </p:xfrm>
        <a:graphic>
          <a:graphicData uri="http://schemas.openxmlformats.org/drawingml/2006/table">
            <a:tbl>
              <a:tblPr/>
              <a:tblGrid>
                <a:gridCol w="416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9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 Y OTROS ESTABLECIMIENTOS *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Nova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7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1DD8C534-05AF-4808-D2E6-8572773674F3}"/>
              </a:ext>
            </a:extLst>
          </p:cNvPr>
          <p:cNvSpPr txBox="1"/>
          <p:nvPr/>
        </p:nvSpPr>
        <p:spPr>
          <a:xfrm>
            <a:off x="839787" y="6453188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Veraguas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451639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  <p:pic>
        <p:nvPicPr>
          <p:cNvPr id="7" name="Picture 12" descr="m veraguas">
            <a:extLst>
              <a:ext uri="{FF2B5EF4-FFF2-40B4-BE49-F238E27FC236}">
                <a16:creationId xmlns:a16="http://schemas.microsoft.com/office/drawing/2014/main" id="{BDF24B0E-6E83-4EE2-E5C8-351D3292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418039"/>
            <a:ext cx="5338024" cy="1938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48D3FBA8-0C50-F482-80C9-47A12644B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2707" y="1372877"/>
            <a:ext cx="2746375" cy="276999"/>
          </a:xfrm>
          <a:prstGeom prst="rect">
            <a:avLst/>
          </a:prstGeom>
          <a:solidFill>
            <a:srgbClr val="56F64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6D06102-FA19-7476-C536-98A8C664B9C1}"/>
              </a:ext>
            </a:extLst>
          </p:cNvPr>
          <p:cNvSpPr txBox="1">
            <a:spLocks noChangeArrowheads="1"/>
          </p:cNvSpPr>
          <p:nvPr/>
        </p:nvSpPr>
        <p:spPr>
          <a:xfrm>
            <a:off x="7852708" y="1695746"/>
            <a:ext cx="2746375" cy="166052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226,991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12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16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23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 105</a:t>
            </a:r>
            <a:endParaRPr lang="es-E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Agencias y Otros Establecimientos: 4</a:t>
            </a:r>
            <a:endParaRPr lang="es-ES" sz="800" dirty="0"/>
          </a:p>
        </p:txBody>
      </p:sp>
      <p:graphicFrame>
        <p:nvGraphicFramePr>
          <p:cNvPr id="10" name="1 Tabla">
            <a:extLst>
              <a:ext uri="{FF2B5EF4-FFF2-40B4-BE49-F238E27FC236}">
                <a16:creationId xmlns:a16="http://schemas.microsoft.com/office/drawing/2014/main" id="{75BE1D84-9B60-B50D-6082-EB5AE9008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37460"/>
              </p:ext>
            </p:extLst>
          </p:nvPr>
        </p:nvGraphicFramePr>
        <p:xfrm>
          <a:off x="2233086" y="3429000"/>
          <a:ext cx="8365997" cy="3118485"/>
        </p:xfrm>
        <a:graphic>
          <a:graphicData uri="http://schemas.openxmlformats.org/drawingml/2006/table">
            <a:tbl>
              <a:tblPr/>
              <a:tblGrid>
                <a:gridCol w="396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68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56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64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(Panama),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80028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5353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426987" y="666916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Guna Yala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9748BC89-E463-FCEA-5960-A8C2F08AF38D}"/>
              </a:ext>
            </a:extLst>
          </p:cNvPr>
          <p:cNvSpPr txBox="1"/>
          <p:nvPr/>
        </p:nvSpPr>
        <p:spPr>
          <a:xfrm>
            <a:off x="2233086" y="6147214"/>
            <a:ext cx="75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/>
              <a:t>* Otros establecimientos: centro de tarjetas, centro de préstamos y autobanco</a:t>
            </a:r>
            <a:r>
              <a:rPr lang="es-PA" sz="1600" dirty="0"/>
              <a:t>.</a:t>
            </a:r>
          </a:p>
        </p:txBody>
      </p:sp>
      <p:pic>
        <p:nvPicPr>
          <p:cNvPr id="3" name="Picture 12" descr="m sna blas">
            <a:extLst>
              <a:ext uri="{FF2B5EF4-FFF2-40B4-BE49-F238E27FC236}">
                <a16:creationId xmlns:a16="http://schemas.microsoft.com/office/drawing/2014/main" id="{EC400D50-78AC-3BC8-4963-491F755C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6" y="1333010"/>
            <a:ext cx="5338025" cy="2014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35341050-55AE-142E-3250-C11155B2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84" y="1370413"/>
            <a:ext cx="2857500" cy="27699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>
                <a:solidFill>
                  <a:schemeClr val="bg1"/>
                </a:solidFill>
              </a:rPr>
              <a:t>Data General de la Comarca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57B90-C729-473F-EB16-5AE0DC22BAFB}"/>
              </a:ext>
            </a:extLst>
          </p:cNvPr>
          <p:cNvSpPr txBox="1">
            <a:spLocks noChangeArrowheads="1"/>
          </p:cNvSpPr>
          <p:nvPr/>
        </p:nvSpPr>
        <p:spPr>
          <a:xfrm>
            <a:off x="7741583" y="1728731"/>
            <a:ext cx="2857500" cy="1639531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Población:</a:t>
            </a:r>
            <a:r>
              <a:rPr lang="es-ES" sz="800" dirty="0"/>
              <a:t> 33,109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800" b="1" dirty="0"/>
              <a:t>Distritos: </a:t>
            </a:r>
            <a:r>
              <a:rPr lang="es-ES" sz="800" dirty="0"/>
              <a:t>1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Distritos con bancos: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Bancos presentes: </a:t>
            </a:r>
            <a:r>
              <a:rPr lang="es-ES" sz="800" dirty="0"/>
              <a:t>1</a:t>
            </a:r>
            <a:endParaRPr lang="es-ES" sz="8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Casa Matriz y Sucursales: </a:t>
            </a:r>
            <a:r>
              <a:rPr lang="es-ES" sz="800" dirty="0"/>
              <a:t>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800" b="1" dirty="0"/>
              <a:t>Cajeros automáticos:</a:t>
            </a:r>
            <a:r>
              <a:rPr lang="es-ES" sz="8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b="1" dirty="0"/>
          </a:p>
        </p:txBody>
      </p:sp>
      <p:graphicFrame>
        <p:nvGraphicFramePr>
          <p:cNvPr id="6" name="24 Marcador de contenido">
            <a:extLst>
              <a:ext uri="{FF2B5EF4-FFF2-40B4-BE49-F238E27FC236}">
                <a16:creationId xmlns:a16="http://schemas.microsoft.com/office/drawing/2014/main" id="{5E51F6D8-EF6B-8DDC-1E19-C07BCB2DD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539108"/>
              </p:ext>
            </p:extLst>
          </p:nvPr>
        </p:nvGraphicFramePr>
        <p:xfrm>
          <a:off x="2233086" y="3582988"/>
          <a:ext cx="8365998" cy="628650"/>
        </p:xfrm>
        <a:graphic>
          <a:graphicData uri="http://schemas.openxmlformats.org/drawingml/2006/table">
            <a:tbl>
              <a:tblPr/>
              <a:tblGrid>
                <a:gridCol w="3863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AGENCIAS Y OTROS ESTABLECIMIENTOS  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latin typeface="Arial"/>
                        </a:rPr>
                        <a:t>Banco</a:t>
                      </a:r>
                      <a:r>
                        <a:rPr lang="es-PA" sz="1000" b="0" i="0" u="none" strike="noStrike" baseline="0" dirty="0">
                          <a:latin typeface="Arial"/>
                        </a:rPr>
                        <a:t> Nacional de Panamá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1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000" b="0" i="0" u="none" strike="noStrike" dirty="0">
                        <a:latin typeface="Arial"/>
                      </a:endParaRPr>
                    </a:p>
                    <a:p>
                      <a:pPr algn="ctr" fontAlgn="b"/>
                      <a:r>
                        <a:rPr lang="es-PA" sz="10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latin typeface="Arial"/>
                        </a:rPr>
                        <a:t>0</a:t>
                      </a:r>
                      <a:endParaRPr lang="es-PA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7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96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B92A67-974F-194C-A55F-5CDB51D1225E}"/>
              </a:ext>
            </a:extLst>
          </p:cNvPr>
          <p:cNvSpPr txBox="1"/>
          <p:nvPr/>
        </p:nvSpPr>
        <p:spPr>
          <a:xfrm>
            <a:off x="839788" y="831640"/>
            <a:ext cx="996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Tabla N°1. CONCENTRACIÓN BANCARIA DE PANAMÁ, SEGÚN PROVINCIAS Y ESTABLECIMIENTOS, PARA EL MES DE ENERO 2024</a:t>
            </a:r>
          </a:p>
          <a:p>
            <a:pPr algn="ctr" eaLnBrk="1" hangingPunct="1"/>
            <a:r>
              <a:rPr lang="es-PA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0B603-54A4-B142-BF1D-13EE71CA7230}"/>
              </a:ext>
            </a:extLst>
          </p:cNvPr>
          <p:cNvSpPr txBox="1"/>
          <p:nvPr/>
        </p:nvSpPr>
        <p:spPr>
          <a:xfrm>
            <a:off x="1768896" y="1274620"/>
            <a:ext cx="246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A" sz="1400" b="1" dirty="0">
                <a:solidFill>
                  <a:schemeClr val="accent1">
                    <a:lumMod val="50000"/>
                  </a:schemeClr>
                </a:solidFill>
                <a:latin typeface="Arial  "/>
              </a:rPr>
              <a:t>Data General de Panamá</a:t>
            </a:r>
          </a:p>
          <a:p>
            <a:pPr algn="just"/>
            <a:endParaRPr lang="es-PA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4597438-CA01-E64B-CAE9-5DA7C7EA73FA}"/>
              </a:ext>
            </a:extLst>
          </p:cNvPr>
          <p:cNvSpPr txBox="1">
            <a:spLocks noChangeArrowheads="1"/>
          </p:cNvSpPr>
          <p:nvPr/>
        </p:nvSpPr>
        <p:spPr>
          <a:xfrm>
            <a:off x="1054986" y="1558211"/>
            <a:ext cx="3562295" cy="164498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Población: 3,405,813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Distritos: 79 </a:t>
            </a:r>
            <a:r>
              <a:rPr lang="es-ES" sz="800" b="1" dirty="0">
                <a:solidFill>
                  <a:schemeClr val="accent1">
                    <a:lumMod val="50000"/>
                  </a:schemeClr>
                </a:solidFill>
              </a:rPr>
              <a:t>(Censo 2010)</a:t>
            </a:r>
            <a:endParaRPr lang="es-ES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Distritos con bancos: 64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Casa Matriz y sucursales: 551</a:t>
            </a:r>
            <a:endParaRPr lang="es-ES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Cajeros automáticos: 2,408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Agencias y otros establecimientos: 99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B2B9A6-96F7-3C2E-BF71-2E000E9B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1435712"/>
            <a:ext cx="5829300" cy="164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3 Tabla">
            <a:extLst>
              <a:ext uri="{FF2B5EF4-FFF2-40B4-BE49-F238E27FC236}">
                <a16:creationId xmlns:a16="http://schemas.microsoft.com/office/drawing/2014/main" id="{6B7DB131-AA8E-893D-3B56-D82FDBF26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31685"/>
              </p:ext>
            </p:extLst>
          </p:nvPr>
        </p:nvGraphicFramePr>
        <p:xfrm>
          <a:off x="1054986" y="3080701"/>
          <a:ext cx="9968357" cy="3615853"/>
        </p:xfrm>
        <a:graphic>
          <a:graphicData uri="http://schemas.openxmlformats.org/drawingml/2006/table">
            <a:tbl>
              <a:tblPr/>
              <a:tblGrid>
                <a:gridCol w="271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5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597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5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Provincias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 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Cantidad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(%)*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Total General………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550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2,420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4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Bocas del Toro…………………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1.64%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Chiriquí……………………………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9.27%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9.88%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9.09%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Coclé……………………………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4.55%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Colón……………………………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5.09%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5.12%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3.03%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Darién……………………………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0.55%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0.21%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PA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Herrera…………………………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4.36%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3.31%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 Santos………………………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2.91%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2.02%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1.01%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Panamá…………………………</a:t>
                      </a:r>
                    </a:p>
                    <a:p>
                      <a:pPr algn="l" rtl="0" fontAlgn="ctr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370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67.27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1652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68.26%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77.78%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2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Guna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P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Yala</a:t>
                      </a:r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……………………… 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0.18%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Veraguas…………………………</a:t>
                      </a:r>
                    </a:p>
                  </a:txBody>
                  <a:tcPr marL="7996" marR="7996" marT="79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4.18%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7996" marR="7996" marT="79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4.34%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4.04</a:t>
                      </a:r>
                    </a:p>
                    <a:p>
                      <a:pPr algn="ctr" rtl="0" fontAlgn="b"/>
                      <a:endParaRPr lang="es-P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208">
                <a:tc gridSpan="5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Ponderación (%) :tomadas  para cada  provincia según valores a nivel nacional.  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1384">
                <a:tc gridSpan="7">
                  <a:txBody>
                    <a:bodyPr/>
                    <a:lstStyle/>
                    <a:p>
                      <a:pPr algn="l" rtl="0" fontAlgn="b">
                        <a:buClrTx/>
                        <a:buSzPts val="1000"/>
                        <a:buFont typeface="Arial"/>
                        <a:buChar char="•"/>
                      </a:pPr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Otros establecimientos: centro de tarjetas, centro de préstamos y autobanco.</a:t>
                      </a:r>
                      <a:endParaRPr lang="es-P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996" marR="7996" marT="79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996" marR="7996" marT="79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69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2165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100989" y="1805843"/>
            <a:ext cx="3000375" cy="1833469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416,873 </a:t>
            </a:r>
            <a:r>
              <a:rPr lang="es-ES" sz="1050" b="1" dirty="0"/>
              <a:t>(Censo 2010)</a:t>
            </a:r>
            <a:endParaRPr lang="es-ES" sz="105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13 </a:t>
            </a:r>
            <a:r>
              <a:rPr lang="es-ES" sz="105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22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	Casa Matriz y Sucursales:</a:t>
            </a:r>
            <a:r>
              <a:rPr lang="es-ES" sz="1050" dirty="0"/>
              <a:t> 51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239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</a:t>
            </a:r>
            <a:r>
              <a:rPr lang="es-ES" sz="1050" dirty="0"/>
              <a:t> 9</a:t>
            </a:r>
          </a:p>
        </p:txBody>
      </p:sp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0D0E7B56-DE0D-4847-23C2-C5A89650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021480"/>
              </p:ext>
            </p:extLst>
          </p:nvPr>
        </p:nvGraphicFramePr>
        <p:xfrm>
          <a:off x="1748841" y="3639312"/>
          <a:ext cx="8366646" cy="2659199"/>
        </p:xfrm>
        <a:graphic>
          <a:graphicData uri="http://schemas.openxmlformats.org/drawingml/2006/table">
            <a:tbl>
              <a:tblPr/>
              <a:tblGrid>
                <a:gridCol w="4058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3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08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32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924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Internacional de Costa Rica,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Bank Of Nova Scotia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Aliado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04176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57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94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8 CuadroTexto">
            <a:extLst>
              <a:ext uri="{FF2B5EF4-FFF2-40B4-BE49-F238E27FC236}">
                <a16:creationId xmlns:a16="http://schemas.microsoft.com/office/drawing/2014/main" id="{B86ADECD-D550-F89F-8BA2-AA427040C1E4}"/>
              </a:ext>
            </a:extLst>
          </p:cNvPr>
          <p:cNvSpPr txBox="1"/>
          <p:nvPr/>
        </p:nvSpPr>
        <p:spPr>
          <a:xfrm>
            <a:off x="1748841" y="6324035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0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8441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Chiriquí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hiriquí">
            <a:extLst>
              <a:ext uri="{FF2B5EF4-FFF2-40B4-BE49-F238E27FC236}">
                <a16:creationId xmlns:a16="http://schemas.microsoft.com/office/drawing/2014/main" id="{844DFFD0-EFB1-D997-A9E2-5C2569F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1" y="1402790"/>
            <a:ext cx="5151250" cy="1833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09">
            <a:extLst>
              <a:ext uri="{FF2B5EF4-FFF2-40B4-BE49-F238E27FC236}">
                <a16:creationId xmlns:a16="http://schemas.microsoft.com/office/drawing/2014/main" id="{E8FE3398-F01C-5FD9-FBD0-B91BC31A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905" y="1386476"/>
            <a:ext cx="3023245" cy="276999"/>
          </a:xfrm>
          <a:prstGeom prst="rect">
            <a:avLst/>
          </a:prstGeom>
          <a:solidFill>
            <a:srgbClr val="8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454D2250-EDCB-03DE-82D2-DA3980A28984}"/>
              </a:ext>
            </a:extLst>
          </p:cNvPr>
          <p:cNvSpPr txBox="1">
            <a:spLocks noChangeArrowheads="1"/>
          </p:cNvSpPr>
          <p:nvPr/>
        </p:nvSpPr>
        <p:spPr>
          <a:xfrm>
            <a:off x="7099905" y="1752646"/>
            <a:ext cx="3000375" cy="159123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Población:</a:t>
            </a:r>
            <a:r>
              <a:rPr lang="es-ES" sz="800" dirty="0"/>
              <a:t> 416,873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800" b="1" dirty="0"/>
              <a:t>Distritos: </a:t>
            </a:r>
            <a:r>
              <a:rPr lang="es-ES" sz="800" dirty="0"/>
              <a:t>13 </a:t>
            </a:r>
            <a:r>
              <a:rPr lang="es-ES" sz="8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Distritos con bancos: </a:t>
            </a:r>
            <a:r>
              <a:rPr lang="es-ES" sz="800" dirty="0"/>
              <a:t>13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Bancos presentes: 19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	Casa Matriz y Sucursales:</a:t>
            </a:r>
            <a:r>
              <a:rPr lang="es-ES" sz="800" dirty="0"/>
              <a:t> 51	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Cajeros automáticos:</a:t>
            </a:r>
            <a:r>
              <a:rPr lang="es-ES" sz="800" dirty="0"/>
              <a:t> 239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800" b="1" dirty="0"/>
              <a:t>Agencias y Otros Establecimientos:</a:t>
            </a:r>
            <a:r>
              <a:rPr lang="es-ES" sz="800" dirty="0"/>
              <a:t> 9</a:t>
            </a:r>
          </a:p>
        </p:txBody>
      </p:sp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6BE7379F-52CD-75B9-3DEC-A36210E42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15841"/>
              </p:ext>
            </p:extLst>
          </p:nvPr>
        </p:nvGraphicFramePr>
        <p:xfrm>
          <a:off x="1770627" y="3397078"/>
          <a:ext cx="8352523" cy="2729726"/>
        </p:xfrm>
        <a:graphic>
          <a:graphicData uri="http://schemas.openxmlformats.org/drawingml/2006/table">
            <a:tbl>
              <a:tblPr/>
              <a:tblGrid>
                <a:gridCol w="273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9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80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  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58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8 CuadroTexto">
            <a:extLst>
              <a:ext uri="{FF2B5EF4-FFF2-40B4-BE49-F238E27FC236}">
                <a16:creationId xmlns:a16="http://schemas.microsoft.com/office/drawing/2014/main" id="{0F8420E8-FA10-76B8-B635-34809A2A9ADE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11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73778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Bocas del Toro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67" descr="m bocas">
            <a:extLst>
              <a:ext uri="{FF2B5EF4-FFF2-40B4-BE49-F238E27FC236}">
                <a16:creationId xmlns:a16="http://schemas.microsoft.com/office/drawing/2014/main" id="{28A1DA3F-87E1-3503-1D21-07B57A9D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9" y="1358553"/>
            <a:ext cx="4434311" cy="216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59">
            <a:extLst>
              <a:ext uri="{FF2B5EF4-FFF2-40B4-BE49-F238E27FC236}">
                <a16:creationId xmlns:a16="http://schemas.microsoft.com/office/drawing/2014/main" id="{4EC31D18-10F9-8A77-FBF6-873D16CCC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724" y="1355031"/>
            <a:ext cx="3470130" cy="27699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50FF30-13B6-1402-62C5-A71275F71DE0}"/>
              </a:ext>
            </a:extLst>
          </p:cNvPr>
          <p:cNvSpPr txBox="1">
            <a:spLocks noChangeArrowheads="1"/>
          </p:cNvSpPr>
          <p:nvPr/>
        </p:nvSpPr>
        <p:spPr>
          <a:xfrm>
            <a:off x="6222724" y="1694455"/>
            <a:ext cx="3470130" cy="182943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125,461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3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6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9</a:t>
            </a:r>
            <a:endParaRPr lang="es-ES" sz="12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40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</a:t>
            </a:r>
            <a:r>
              <a:rPr lang="es-ES" sz="1200" dirty="0"/>
              <a:t>0</a:t>
            </a:r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08FCECB8-233C-534A-0039-3A50606A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90928"/>
              </p:ext>
            </p:extLst>
          </p:nvPr>
        </p:nvGraphicFramePr>
        <p:xfrm>
          <a:off x="1661690" y="3568129"/>
          <a:ext cx="8031164" cy="2865015"/>
        </p:xfrm>
        <a:graphic>
          <a:graphicData uri="http://schemas.openxmlformats.org/drawingml/2006/table">
            <a:tbl>
              <a:tblPr/>
              <a:tblGrid>
                <a:gridCol w="20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Y OTROS ESTABLECIMIENTOS*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45386"/>
                  </a:ext>
                </a:extLst>
              </a:tr>
              <a:tr h="31792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DDA61DB7-396A-6395-D5AB-862449942FE7}"/>
              </a:ext>
            </a:extLst>
          </p:cNvPr>
          <p:cNvSpPr txBox="1"/>
          <p:nvPr/>
        </p:nvSpPr>
        <p:spPr>
          <a:xfrm>
            <a:off x="1748841" y="63419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092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Coclé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2" descr="m coclé">
            <a:extLst>
              <a:ext uri="{FF2B5EF4-FFF2-40B4-BE49-F238E27FC236}">
                <a16:creationId xmlns:a16="http://schemas.microsoft.com/office/drawing/2014/main" id="{D744A875-FCE1-F487-8BC1-B2705B3C0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03" y="1355031"/>
            <a:ext cx="5751932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81">
            <a:extLst>
              <a:ext uri="{FF2B5EF4-FFF2-40B4-BE49-F238E27FC236}">
                <a16:creationId xmlns:a16="http://schemas.microsoft.com/office/drawing/2014/main" id="{4BDB88DF-736E-8A04-FC00-C6BC25ED9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8176" y="1355031"/>
            <a:ext cx="3470130" cy="276999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2C380-7E47-58B2-0E23-41ECBFE4225F}"/>
              </a:ext>
            </a:extLst>
          </p:cNvPr>
          <p:cNvSpPr txBox="1">
            <a:spLocks noChangeArrowheads="1"/>
          </p:cNvSpPr>
          <p:nvPr/>
        </p:nvSpPr>
        <p:spPr>
          <a:xfrm>
            <a:off x="7628176" y="1676267"/>
            <a:ext cx="3470130" cy="184762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233,708 </a:t>
            </a:r>
            <a:r>
              <a:rPr lang="es-ES" sz="8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6 </a:t>
            </a:r>
            <a:r>
              <a:rPr lang="es-ES" sz="800" b="1" dirty="0"/>
              <a:t>(Censo 2010)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16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25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126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 4</a:t>
            </a:r>
            <a:endParaRPr lang="es-ES" sz="1200" dirty="0"/>
          </a:p>
        </p:txBody>
      </p:sp>
      <p:graphicFrame>
        <p:nvGraphicFramePr>
          <p:cNvPr id="10" name="8 Tabla">
            <a:extLst>
              <a:ext uri="{FF2B5EF4-FFF2-40B4-BE49-F238E27FC236}">
                <a16:creationId xmlns:a16="http://schemas.microsoft.com/office/drawing/2014/main" id="{FCE1E6F1-CD26-40EB-A00D-CF1D95A1B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694548"/>
              </p:ext>
            </p:extLst>
          </p:nvPr>
        </p:nvGraphicFramePr>
        <p:xfrm>
          <a:off x="1706702" y="3627734"/>
          <a:ext cx="9391604" cy="2827020"/>
        </p:xfrm>
        <a:graphic>
          <a:graphicData uri="http://schemas.openxmlformats.org/drawingml/2006/table">
            <a:tbl>
              <a:tblPr/>
              <a:tblGrid>
                <a:gridCol w="3722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</a:t>
                      </a:r>
                      <a:r>
                        <a:rPr lang="es-PA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OTROS  ESTABLECIMIENTOS *</a:t>
                      </a:r>
                      <a:endParaRPr lang="es-PA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Nova </a:t>
                      </a:r>
                      <a:r>
                        <a:rPr lang="es-PA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Corporation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Mercantil,Banco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111805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Delta,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</a:t>
                      </a:r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Lafise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Panamá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s-PA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PA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Bank,S.A</a:t>
                      </a:r>
                      <a:r>
                        <a:rPr lang="es-PA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P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A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930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ED5F041E-17F7-BE98-8CD4-C9719A74D1BC}"/>
              </a:ext>
            </a:extLst>
          </p:cNvPr>
          <p:cNvSpPr txBox="1"/>
          <p:nvPr/>
        </p:nvSpPr>
        <p:spPr>
          <a:xfrm>
            <a:off x="1748841" y="6413680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0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124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6" name="2 Tabla">
            <a:extLst>
              <a:ext uri="{FF2B5EF4-FFF2-40B4-BE49-F238E27FC236}">
                <a16:creationId xmlns:a16="http://schemas.microsoft.com/office/drawing/2014/main" id="{63B8633E-2A25-364F-08AD-98995692B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13752"/>
              </p:ext>
            </p:extLst>
          </p:nvPr>
        </p:nvGraphicFramePr>
        <p:xfrm>
          <a:off x="1693380" y="3614992"/>
          <a:ext cx="9392225" cy="2389831"/>
        </p:xfrm>
        <a:graphic>
          <a:graphicData uri="http://schemas.openxmlformats.org/drawingml/2006/table">
            <a:tbl>
              <a:tblPr/>
              <a:tblGrid>
                <a:gridCol w="378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Nacional de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Ahorros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General,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Davivienda (Panamá)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Citibank, N.A. Sucursal Panamá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 of Nova </a:t>
                      </a:r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Scotia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Aliado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Towerbank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International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Metrobank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Credicorp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07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Bank Corporation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5869033D-DA66-EB15-B2E1-C5B8819118C4}"/>
              </a:ext>
            </a:extLst>
          </p:cNvPr>
          <p:cNvSpPr txBox="1"/>
          <p:nvPr/>
        </p:nvSpPr>
        <p:spPr>
          <a:xfrm>
            <a:off x="1533688" y="6159764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12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Colón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141" descr="m colón">
            <a:extLst>
              <a:ext uri="{FF2B5EF4-FFF2-40B4-BE49-F238E27FC236}">
                <a16:creationId xmlns:a16="http://schemas.microsoft.com/office/drawing/2014/main" id="{B52917B1-BB76-F073-48BC-0B75D100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69" y="1355031"/>
            <a:ext cx="5697678" cy="2168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34">
            <a:extLst>
              <a:ext uri="{FF2B5EF4-FFF2-40B4-BE49-F238E27FC236}">
                <a16:creationId xmlns:a16="http://schemas.microsoft.com/office/drawing/2014/main" id="{CDFAF3D3-2673-55F7-FD9A-1EA0C3D0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8" y="1292606"/>
            <a:ext cx="3508418" cy="261610"/>
          </a:xfrm>
          <a:prstGeom prst="rect">
            <a:avLst/>
          </a:prstGeom>
          <a:solidFill>
            <a:srgbClr val="DEA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100" b="1" dirty="0"/>
              <a:t>Data General de la Provincia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3FF5BE-B458-5DC7-5203-47FB940CD017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8" y="1658059"/>
            <a:ext cx="3508417" cy="186583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Población:</a:t>
            </a:r>
            <a:r>
              <a:rPr lang="es-ES" sz="1050" dirty="0"/>
              <a:t> 241,928 </a:t>
            </a:r>
            <a:r>
              <a:rPr lang="es-ES" sz="800" b="1" dirty="0"/>
              <a:t>(Censo 2010)</a:t>
            </a:r>
            <a:endParaRPr lang="es-ES" sz="8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sz="1050" b="1" dirty="0"/>
              <a:t>Distritos: </a:t>
            </a:r>
            <a:r>
              <a:rPr lang="es-ES" sz="1050" dirty="0"/>
              <a:t>5 </a:t>
            </a:r>
            <a:r>
              <a:rPr lang="es-ES" sz="800" b="1" dirty="0"/>
              <a:t>(Censo 2010)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Distritos con bancos: </a:t>
            </a:r>
            <a:r>
              <a:rPr lang="es-ES" sz="1050" dirty="0"/>
              <a:t>5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Bancos presentes: </a:t>
            </a:r>
            <a:r>
              <a:rPr lang="es-ES" sz="1050" dirty="0"/>
              <a:t>25</a:t>
            </a:r>
            <a:endParaRPr lang="es-ES" sz="1050" b="1" dirty="0"/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Casa Matriz y Sucursales: </a:t>
            </a:r>
            <a:r>
              <a:rPr lang="es-ES" sz="1050" dirty="0"/>
              <a:t>28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Cajeros automáticos:</a:t>
            </a:r>
            <a:r>
              <a:rPr lang="es-ES" sz="1050" dirty="0"/>
              <a:t> 124</a:t>
            </a:r>
          </a:p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es-ES" sz="1050" b="1" dirty="0"/>
              <a:t>Agencias y Otros Establecimientos: 3</a:t>
            </a:r>
            <a:endParaRPr lang="es-ES" sz="1050" dirty="0"/>
          </a:p>
        </p:txBody>
      </p:sp>
      <p:graphicFrame>
        <p:nvGraphicFramePr>
          <p:cNvPr id="7" name="3 Tabla">
            <a:extLst>
              <a:ext uri="{FF2B5EF4-FFF2-40B4-BE49-F238E27FC236}">
                <a16:creationId xmlns:a16="http://schemas.microsoft.com/office/drawing/2014/main" id="{0EA94D6C-5CF0-0640-EABC-733572DEF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57103"/>
              </p:ext>
            </p:extLst>
          </p:nvPr>
        </p:nvGraphicFramePr>
        <p:xfrm>
          <a:off x="1707169" y="3694680"/>
          <a:ext cx="9391136" cy="2168857"/>
        </p:xfrm>
        <a:graphic>
          <a:graphicData uri="http://schemas.openxmlformats.org/drawingml/2006/table">
            <a:tbl>
              <a:tblPr/>
              <a:tblGrid>
                <a:gridCol w="4695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BANCOS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SUCURSALES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ATM's</a:t>
                      </a:r>
                      <a:endParaRPr lang="es-PA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AGENCIAS Y OTROS  ESTABLECIMIENTOS 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5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 International Bank,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Banistmo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 Georges Bank &amp; Company,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Banco Azteca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27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Banesco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Mercantil Bank (Panamá),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BCT Bank International,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Canal Bank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61">
                <a:tc>
                  <a:txBody>
                    <a:bodyPr/>
                    <a:lstStyle/>
                    <a:p>
                      <a:pPr algn="l" rtl="0" fontAlgn="b"/>
                      <a:r>
                        <a:rPr lang="es-P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Multibank</a:t>
                      </a:r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8 CuadroTexto">
            <a:extLst>
              <a:ext uri="{FF2B5EF4-FFF2-40B4-BE49-F238E27FC236}">
                <a16:creationId xmlns:a16="http://schemas.microsoft.com/office/drawing/2014/main" id="{DEF025C8-FF4B-6D3F-490F-CCAE03F471A9}"/>
              </a:ext>
            </a:extLst>
          </p:cNvPr>
          <p:cNvSpPr txBox="1"/>
          <p:nvPr/>
        </p:nvSpPr>
        <p:spPr>
          <a:xfrm>
            <a:off x="1707169" y="601056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41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3DFA6D-4BAE-51EE-A248-50129B62DFA9}"/>
              </a:ext>
            </a:extLst>
          </p:cNvPr>
          <p:cNvSpPr txBox="1"/>
          <p:nvPr/>
        </p:nvSpPr>
        <p:spPr>
          <a:xfrm>
            <a:off x="3263152" y="707831"/>
            <a:ext cx="53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s-ES" sz="3200" b="1" dirty="0"/>
              <a:t>Darién</a:t>
            </a:r>
            <a:endParaRPr lang="es-P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2" descr="m darién">
            <a:extLst>
              <a:ext uri="{FF2B5EF4-FFF2-40B4-BE49-F238E27FC236}">
                <a16:creationId xmlns:a16="http://schemas.microsoft.com/office/drawing/2014/main" id="{CD541EBC-B5C5-A45E-AAC3-1767BF4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4" y="1304925"/>
            <a:ext cx="5491094" cy="230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5">
            <a:extLst>
              <a:ext uri="{FF2B5EF4-FFF2-40B4-BE49-F238E27FC236}">
                <a16:creationId xmlns:a16="http://schemas.microsoft.com/office/drawing/2014/main" id="{C4105CB5-DDFE-975E-D0A6-789837672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87" y="1295666"/>
            <a:ext cx="3508417" cy="276999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1200" b="1" dirty="0"/>
              <a:t>Data General de la Provincia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089C93D-CA2E-559B-ADD5-7A3F1F3D8F6F}"/>
              </a:ext>
            </a:extLst>
          </p:cNvPr>
          <p:cNvSpPr txBox="1">
            <a:spLocks noChangeArrowheads="1"/>
          </p:cNvSpPr>
          <p:nvPr/>
        </p:nvSpPr>
        <p:spPr>
          <a:xfrm>
            <a:off x="7589886" y="1701015"/>
            <a:ext cx="3508417" cy="18653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Población:</a:t>
            </a:r>
            <a:r>
              <a:rPr lang="es-ES" sz="1200" dirty="0"/>
              <a:t> 48,378 </a:t>
            </a:r>
            <a:r>
              <a:rPr lang="es-ES" sz="1200" b="1" dirty="0"/>
              <a:t>(Censo 2010)</a:t>
            </a:r>
            <a:endParaRPr lang="es-ES" sz="12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ES" sz="1200" b="1" dirty="0"/>
              <a:t>Distritos: </a:t>
            </a:r>
            <a:r>
              <a:rPr lang="es-ES" sz="1200" dirty="0"/>
              <a:t>2 </a:t>
            </a:r>
            <a:r>
              <a:rPr lang="es-ES" sz="1200" b="1" dirty="0"/>
              <a:t>(Censo 2010)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Distritos con bancos: </a:t>
            </a:r>
            <a:r>
              <a:rPr lang="es-ES" sz="1200" dirty="0"/>
              <a:t>2</a:t>
            </a:r>
            <a:endParaRPr lang="es-ES" sz="12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Bancos presentes: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Casa Matriz y Sucursales: </a:t>
            </a:r>
            <a:r>
              <a:rPr lang="es-ES" sz="1200" dirty="0"/>
              <a:t>3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Cajeros automáticos:</a:t>
            </a:r>
            <a:r>
              <a:rPr lang="es-ES" sz="1200" dirty="0"/>
              <a:t> 5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s-ES" sz="1200" b="1" dirty="0"/>
              <a:t>Agencias y Otros Establecimientos:</a:t>
            </a:r>
            <a:r>
              <a:rPr lang="es-ES" sz="1200" dirty="0"/>
              <a:t> 0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s-ES" sz="1200" dirty="0"/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58654331-9C26-D9C3-49C0-F0FF8A3D4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54427"/>
              </p:ext>
            </p:extLst>
          </p:nvPr>
        </p:nvGraphicFramePr>
        <p:xfrm>
          <a:off x="1895824" y="3694678"/>
          <a:ext cx="9202480" cy="974718"/>
        </p:xfrm>
        <a:graphic>
          <a:graphicData uri="http://schemas.openxmlformats.org/drawingml/2006/table">
            <a:tbl>
              <a:tblPr/>
              <a:tblGrid>
                <a:gridCol w="4540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118"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BANCOS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SUCURSALES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ATM's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A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AGENCIAS Y OTROS ESTABLECIMIENTOS *</a:t>
                      </a:r>
                    </a:p>
                  </a:txBody>
                  <a:tcPr marL="8451" marR="8451" marT="84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8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Banco Nacional de Panamá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Caja de Ahorros</a:t>
                      </a:r>
                      <a:endParaRPr lang="es-P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s-PA" sz="9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331">
                <a:tc>
                  <a:txBody>
                    <a:bodyPr/>
                    <a:lstStyle/>
                    <a:p>
                      <a:pPr algn="l" fontAlgn="b"/>
                      <a:r>
                        <a:rPr lang="es-PA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Banco Delta, S.A.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451" marR="8451" marT="8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8 CuadroTexto">
            <a:extLst>
              <a:ext uri="{FF2B5EF4-FFF2-40B4-BE49-F238E27FC236}">
                <a16:creationId xmlns:a16="http://schemas.microsoft.com/office/drawing/2014/main" id="{B8CE889D-958A-3B37-43D9-3B8956AD4283}"/>
              </a:ext>
            </a:extLst>
          </p:cNvPr>
          <p:cNvSpPr txBox="1"/>
          <p:nvPr/>
        </p:nvSpPr>
        <p:spPr>
          <a:xfrm>
            <a:off x="1623335" y="6176293"/>
            <a:ext cx="75288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900" b="1" dirty="0"/>
              <a:t>* Otros establecimientos: centro de tarjetas, centro de préstamos y autobanco</a:t>
            </a:r>
            <a:r>
              <a:rPr lang="es-P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659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2857</Words>
  <Application>Microsoft Office PowerPoint</Application>
  <PresentationFormat>Panorámica</PresentationFormat>
  <Paragraphs>999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Arial  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SAM, NADHYA JARKELYS</dc:creator>
  <cp:lastModifiedBy>SAM, NADHYA JARKELYS</cp:lastModifiedBy>
  <cp:revision>25</cp:revision>
  <dcterms:created xsi:type="dcterms:W3CDTF">2023-01-16T20:08:56Z</dcterms:created>
  <dcterms:modified xsi:type="dcterms:W3CDTF">2024-02-27T15:34:11Z</dcterms:modified>
</cp:coreProperties>
</file>